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65" r:id="rId3"/>
    <p:sldId id="258" r:id="rId4"/>
    <p:sldId id="259" r:id="rId5"/>
    <p:sldId id="268" r:id="rId6"/>
    <p:sldId id="261" r:id="rId7"/>
    <p:sldId id="269" r:id="rId8"/>
    <p:sldId id="257" r:id="rId9"/>
    <p:sldId id="267" r:id="rId10"/>
    <p:sldId id="266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A55D0-0C7F-4462-80A3-341E29E049FB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0D0C7-30BF-47A1-AA92-71038C8315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091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0D0C7-30BF-47A1-AA92-71038C83156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997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fis.ru/files/10002495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hyperlink" Target="http://img-fotki.yandex.ru/get/28/someonedifferent.c/0_2ca6b_7bd34691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iznes-stroy.ru/images/pravilo.jpg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romoserver.ru/s_images/12669112301953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hodremonta.ru/otdelka/pics/shtukaturka-sten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htykatyrka.ru/?page_id=32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725145"/>
            <a:ext cx="6211213" cy="1209520"/>
          </a:xfrm>
        </p:spPr>
        <p:txBody>
          <a:bodyPr>
            <a:normAutofit/>
          </a:bodyPr>
          <a:lstStyle/>
          <a:p>
            <a:endParaRPr lang="ru-RU" dirty="0">
              <a:latin typeface="Arial Black" pitchFamily="34" charset="0"/>
            </a:endParaRPr>
          </a:p>
          <a:p>
            <a:endParaRPr lang="ru-RU" dirty="0" smtClean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8191" y="980728"/>
            <a:ext cx="7363940" cy="178595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ШТУКАТУРНЫЕ РАБОТЫ</a:t>
            </a:r>
            <a:endParaRPr lang="ru-RU" sz="5400" b="1" cap="all" spc="0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7920880" cy="5760640"/>
          </a:xfrm>
        </p:spPr>
        <p:txBody>
          <a:bodyPr/>
          <a:lstStyle/>
          <a:p>
            <a:pPr algn="l"/>
            <a:r>
              <a:rPr lang="ru-RU" dirty="0" smtClean="0"/>
              <a:t>1. Что такое штукатурка?</a:t>
            </a:r>
            <a:br>
              <a:rPr lang="ru-RU" dirty="0" smtClean="0"/>
            </a:br>
            <a:r>
              <a:rPr lang="ru-RU" dirty="0" smtClean="0"/>
              <a:t>2. Для чего применяют штукатурку?</a:t>
            </a:r>
            <a:br>
              <a:rPr lang="ru-RU" dirty="0" smtClean="0"/>
            </a:br>
            <a:r>
              <a:rPr lang="ru-RU" dirty="0" smtClean="0"/>
              <a:t>3. Ка</a:t>
            </a:r>
            <a:r>
              <a:rPr lang="ru-RU" dirty="0"/>
              <a:t>к</a:t>
            </a:r>
            <a:r>
              <a:rPr lang="ru-RU" dirty="0" smtClean="0"/>
              <a:t>ие материалы используют для штукатурных работ?</a:t>
            </a:r>
            <a:br>
              <a:rPr lang="ru-RU" dirty="0" smtClean="0"/>
            </a:br>
            <a:r>
              <a:rPr lang="ru-RU" dirty="0" smtClean="0"/>
              <a:t>4. Технология штукатурных работ?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260648"/>
            <a:ext cx="6400800" cy="753264"/>
          </a:xfrm>
        </p:spPr>
        <p:txBody>
          <a:bodyPr/>
          <a:lstStyle/>
          <a:p>
            <a:r>
              <a:rPr lang="ru-RU" b="1" dirty="0" smtClean="0"/>
              <a:t>Вопросы для повторения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2441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144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Литература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1752" y="1285860"/>
            <a:ext cx="8503920" cy="528641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lvl="0"/>
            <a:r>
              <a:rPr lang="ru-RU" sz="2900" dirty="0" smtClean="0"/>
              <a:t>Адам Я. И. Сделайте сами в квартире и на даче: [Текст] / Адам Я. И. и др.; пер. с </a:t>
            </a:r>
            <a:r>
              <a:rPr lang="ru-RU" sz="2900" dirty="0" err="1" smtClean="0"/>
              <a:t>чеш</a:t>
            </a:r>
            <a:r>
              <a:rPr lang="ru-RU" sz="2900" dirty="0" smtClean="0"/>
              <a:t>. и слов. – М.: Стройиздат,1984.</a:t>
            </a:r>
          </a:p>
          <a:p>
            <a:pPr lvl="0"/>
            <a:r>
              <a:rPr lang="ru-RU" sz="2900" dirty="0" smtClean="0"/>
              <a:t>Профессиональное образование в Москве: [Текст]: оборудование мастерских. / ответ. ред. Ю.И. Семичастнов. – М.: Центр «Школьная книга», 2002. – (</a:t>
            </a:r>
            <a:r>
              <a:rPr lang="en-US" sz="2900" dirty="0" smtClean="0"/>
              <a:t>II</a:t>
            </a:r>
            <a:r>
              <a:rPr lang="ru-RU" sz="2900" dirty="0" smtClean="0"/>
              <a:t> Серия: «Нормативно-правовое обеспечение содержания образования в Москве»: </a:t>
            </a:r>
            <a:r>
              <a:rPr lang="ru-RU" sz="2900" dirty="0" err="1" smtClean="0"/>
              <a:t>вып</a:t>
            </a:r>
            <a:r>
              <a:rPr lang="ru-RU" sz="2900" dirty="0" smtClean="0"/>
              <a:t>. 14. (мастерские для практических занятий с учащимися по профессиям «Штукатур-реставратор», «Плиточник-мозаичник», «Маляр-дизайнер»).</a:t>
            </a:r>
          </a:p>
          <a:p>
            <a:pPr lvl="0"/>
            <a:r>
              <a:rPr lang="ru-RU" sz="2900" dirty="0" smtClean="0"/>
              <a:t>Ивлев А.А. Отделочные строительные работы: [Текст]: учебник для НПО: учебное пособие для СПО / Ивлев А.А., </a:t>
            </a:r>
            <a:r>
              <a:rPr lang="ru-RU" sz="2900" dirty="0" err="1" smtClean="0"/>
              <a:t>Кальгин</a:t>
            </a:r>
            <a:r>
              <a:rPr lang="ru-RU" sz="2900" dirty="0" smtClean="0"/>
              <a:t> А.А., Скок О.М. – М.: Академия,1999.</a:t>
            </a:r>
          </a:p>
          <a:p>
            <a:pPr lvl="0"/>
            <a:r>
              <a:rPr lang="ru-RU" sz="2900" dirty="0" smtClean="0"/>
              <a:t>Ивлев А.А. Реставрационные строительные работы: [Текст]: учебник / Ивлев А.А., </a:t>
            </a:r>
            <a:r>
              <a:rPr lang="ru-RU" sz="2900" dirty="0" err="1" smtClean="0"/>
              <a:t>Кальгин</a:t>
            </a:r>
            <a:r>
              <a:rPr lang="ru-RU" sz="2900" dirty="0" smtClean="0"/>
              <a:t> А.А. – М.: Академия, 1998.</a:t>
            </a:r>
          </a:p>
          <a:p>
            <a:pPr lvl="0"/>
            <a:r>
              <a:rPr lang="ru-RU" sz="2900" dirty="0" err="1" smtClean="0"/>
              <a:t>Крейндлин</a:t>
            </a:r>
            <a:r>
              <a:rPr lang="ru-RU" sz="2900" dirty="0" smtClean="0"/>
              <a:t> Л.Н. Столярные, плиточные, стекольные и паркетные работы: [Текст]: учебник / </a:t>
            </a:r>
            <a:r>
              <a:rPr lang="ru-RU" sz="2900" dirty="0" err="1" smtClean="0"/>
              <a:t>Крейндлин</a:t>
            </a:r>
            <a:r>
              <a:rPr lang="ru-RU" sz="2900" dirty="0" smtClean="0"/>
              <a:t> Л.Н. – М.: Академия, 2001.</a:t>
            </a:r>
          </a:p>
          <a:p>
            <a:pPr lvl="0"/>
            <a:r>
              <a:rPr lang="ru-RU" sz="2900" dirty="0" smtClean="0"/>
              <a:t>Куликов О.Н. Охрана труда в строительстве: [Текст]: учебник / Куликов О.Н., </a:t>
            </a:r>
            <a:r>
              <a:rPr lang="ru-RU" sz="2900" dirty="0" err="1" smtClean="0"/>
              <a:t>Голин</a:t>
            </a:r>
            <a:r>
              <a:rPr lang="ru-RU" sz="2900" dirty="0" smtClean="0"/>
              <a:t> Е.И. – М.: Академия, 2003.</a:t>
            </a:r>
          </a:p>
          <a:p>
            <a:pPr lvl="0"/>
            <a:r>
              <a:rPr lang="ru-RU" sz="2900" dirty="0" smtClean="0"/>
              <a:t>Материаловедение: отделочные строительные работы: [Текст]: учебник / В.А. Смирнов, Б.А. Ефимов, О.В. Кульков и др. – М.: Академия, 2003.</a:t>
            </a:r>
          </a:p>
          <a:p>
            <a:pPr lvl="0"/>
            <a:r>
              <a:rPr lang="ru-RU" sz="2900" dirty="0" err="1" smtClean="0"/>
              <a:t>Мелёхина</a:t>
            </a:r>
            <a:r>
              <a:rPr lang="ru-RU" sz="2900" dirty="0" smtClean="0"/>
              <a:t> С.И. Проектная деятельность учащихся 8-9-х классов на уроках технологии: [Текст]: учебно-методическое пособие / </a:t>
            </a:r>
            <a:r>
              <a:rPr lang="ru-RU" sz="2900" dirty="0" err="1" smtClean="0"/>
              <a:t>Мелёхина</a:t>
            </a:r>
            <a:r>
              <a:rPr lang="ru-RU" sz="2900" dirty="0" smtClean="0"/>
              <a:t> С.И. – Киров: Издательство Кировского областного ИУУ, 2003.</a:t>
            </a:r>
          </a:p>
          <a:p>
            <a:pPr lvl="0"/>
            <a:r>
              <a:rPr lang="ru-RU" sz="2900" dirty="0" smtClean="0"/>
              <a:t>Лебедева Г.М. Справочник штукатура: [Текст] / Лебедева Г.М. – М.: Академия, 2000.</a:t>
            </a:r>
          </a:p>
          <a:p>
            <a:pPr lvl="0"/>
            <a:endParaRPr lang="ru-RU" sz="29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6512511" cy="1143000"/>
          </a:xfrm>
        </p:spPr>
        <p:txBody>
          <a:bodyPr/>
          <a:lstStyle/>
          <a:p>
            <a:r>
              <a:rPr lang="ru-RU" dirty="0" smtClean="0"/>
              <a:t>Штукатурка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1556792"/>
            <a:ext cx="6400800" cy="230425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Штукатурка – специальная самотвердеющая смесь, наносимая на стены, потолки, полы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619672" y="4229099"/>
            <a:ext cx="648446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НАЗНАЧЕНИЕ</a:t>
            </a:r>
          </a:p>
          <a:p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Выравнивание, утепление стен</a:t>
            </a:r>
          </a:p>
        </p:txBody>
      </p:sp>
    </p:spTree>
    <p:extLst>
      <p:ext uri="{BB962C8B-B14F-4D97-AF65-F5344CB8AC3E}">
        <p14:creationId xmlns:p14="http://schemas.microsoft.com/office/powerpoint/2010/main" val="293773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285728"/>
            <a:ext cx="55627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МАТЕРИАЛЫ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2572456" y="1484784"/>
            <a:ext cx="3816424" cy="714380"/>
          </a:xfrm>
          <a:prstGeom prst="wedgeRoundRectCallout">
            <a:avLst>
              <a:gd name="adj1" fmla="val -50080"/>
              <a:gd name="adj2" fmla="val 212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РАСТВОРЫ</a:t>
            </a:r>
            <a:endParaRPr lang="ru-RU" sz="2800" b="1" dirty="0"/>
          </a:p>
        </p:txBody>
      </p:sp>
      <p:sp>
        <p:nvSpPr>
          <p:cNvPr id="6" name="Блок-схема: типовой процесс 5"/>
          <p:cNvSpPr/>
          <p:nvPr/>
        </p:nvSpPr>
        <p:spPr>
          <a:xfrm>
            <a:off x="2856918" y="3429000"/>
            <a:ext cx="3286148" cy="571504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ЦЕМЕНТНЫЕ</a:t>
            </a:r>
            <a:endParaRPr lang="ru-RU" b="1" dirty="0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856918" y="4293096"/>
            <a:ext cx="3286148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ЦЕМЕНТ : ПЕСОК</a:t>
            </a:r>
          </a:p>
          <a:p>
            <a:pPr algn="ctr"/>
            <a:r>
              <a:rPr lang="ru-RU" sz="2800" b="1" dirty="0" smtClean="0"/>
              <a:t>1:3;  1:4; 1:5</a:t>
            </a:r>
            <a:endParaRPr lang="ru-RU" sz="2800" b="1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755576" y="2314746"/>
            <a:ext cx="7488832" cy="93781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</a:rPr>
              <a:t>СВЯЗУЮЩИЕ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     И   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</a:rPr>
              <a:t>ЗАПОЛНИТЕЛИ</a:t>
            </a:r>
          </a:p>
          <a:p>
            <a:r>
              <a:rPr lang="ru-RU" sz="2000" b="1" dirty="0" smtClean="0"/>
              <a:t>(цемент, глина, гипс)                    (песок, шлак, </a:t>
            </a:r>
          </a:p>
          <a:p>
            <a:pPr algn="r"/>
            <a:r>
              <a:rPr lang="ru-RU" sz="2000" b="1" dirty="0" smtClean="0"/>
              <a:t>пемза, древ. уголь)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70514" y="5572140"/>
            <a:ext cx="329925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ГОТОВЫЕ СМЕСИ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6512511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ИНСТРУМЕНТЫ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://fis.ru/bigformat/10002495.jpg">
            <a:hlinkClick r:id="rId2" tooltip="Инструменты"/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03648" y="1484784"/>
            <a:ext cx="5976664" cy="4796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а 122 из 5116">
            <a:hlinkClick r:id="rId2"/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86626"/>
            <a:ext cx="3950583" cy="2178893"/>
          </a:xfrm>
          <a:prstGeom prst="rect">
            <a:avLst/>
          </a:prstGeom>
          <a:noFill/>
        </p:spPr>
      </p:pic>
      <p:pic>
        <p:nvPicPr>
          <p:cNvPr id="5" name="Picture 5" descr="I:\ТЕХНОЛОГИЯ СТРОИТЕЛЬНЫХ РАБОТ\0_2ca58_1b0d92b3_XL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4025591" cy="250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:\ТЕХНОЛОГИЯ СТРОИТЕЛЬНЫХ РАБОТ\27ba97c4647a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663" y="3321778"/>
            <a:ext cx="3661968" cy="274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3611" y="2533980"/>
            <a:ext cx="3948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ШТУКАТУРНАЯ ЛОПАТКА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5170" y="6130517"/>
            <a:ext cx="1598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ПРАВИЛО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44253" y="2810979"/>
            <a:ext cx="1136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ТЕРКА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58493" y="6132897"/>
            <a:ext cx="1681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ШПАТЕЛИ</a:t>
            </a:r>
          </a:p>
        </p:txBody>
      </p:sp>
      <p:pic>
        <p:nvPicPr>
          <p:cNvPr id="13" name="Picture 2" descr="http://www.biznes-stroy.ru/images/pravil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41842"/>
            <a:ext cx="3819477" cy="282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69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krasnodar-stroy.ru/images/Gazim/sviaz-material/5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6106" y="188640"/>
            <a:ext cx="6341782" cy="4388287"/>
          </a:xfrm>
          <a:prstGeom prst="rect">
            <a:avLst/>
          </a:prstGeom>
          <a:noFill/>
        </p:spPr>
      </p:pic>
      <p:pic>
        <p:nvPicPr>
          <p:cNvPr id="4" name="Picture 2" descr="Картинка 334 из 511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772816"/>
            <a:ext cx="3824293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Картинка 438 из 511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71612"/>
            <a:ext cx="6500858" cy="46434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1762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hlinkClick r:id="rId2" tooltip="Вы просматриваете: ТЕХНОЛОГИЯ ПРОИЗВОДСТВА ШТУКАТУРНЫХ РАБОТ"/>
              </a:rPr>
              <a:t>ТЕХНОЛОГИЯ ПРОИЗВОДСТВА ШТУКАТУРНЫХ РАБОТ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3069024"/>
            <a:ext cx="4286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ОЧИСТКА ПОВЕРХНОСТИ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НАНЕСЕНИЕ НАСЕЧЕК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ИЛИ АРМИРОВАНИЕ СЕТКОЙ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РАЗМЕТКА, УСТАНОВКА МАЯЧКОВ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СМАЧИВАНИЕ ПОВЕРХНОСТИ</a:t>
            </a:r>
          </a:p>
          <a:p>
            <a:endParaRPr lang="ru-RU" b="1" dirty="0" smtClean="0">
              <a:solidFill>
                <a:srgbClr val="7030A0"/>
              </a:solidFill>
            </a:endParaRPr>
          </a:p>
          <a:p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395536" y="2143116"/>
            <a:ext cx="3571900" cy="57150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ПОДГОТОВИТЕЛЬНЫЕ</a:t>
            </a:r>
            <a:endParaRPr lang="ru-RU" sz="2000" b="1" dirty="0"/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882806" y="1857364"/>
            <a:ext cx="3714776" cy="57150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  </a:t>
            </a:r>
            <a:r>
              <a:rPr lang="ru-RU" sz="2000" b="1" dirty="0" smtClean="0"/>
              <a:t>ОШТУКАТУРИВАНИЕ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366662"/>
            <a:ext cx="371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r>
              <a:rPr lang="ru-RU" b="1" dirty="0" smtClean="0"/>
              <a:t> СЛОЙ </a:t>
            </a:r>
            <a:r>
              <a:rPr lang="ru-RU" b="1" u="sng" dirty="0" smtClean="0">
                <a:solidFill>
                  <a:srgbClr val="002060"/>
                </a:solidFill>
              </a:rPr>
              <a:t>ОБРЫЗГ</a:t>
            </a:r>
            <a:r>
              <a:rPr lang="ru-RU" b="1" dirty="0" smtClean="0"/>
              <a:t> (3-5 ММ.)</a:t>
            </a:r>
          </a:p>
          <a:p>
            <a:r>
              <a:rPr lang="ru-RU" b="1" dirty="0" smtClean="0"/>
              <a:t>ВЫСЫХАНИЕ</a:t>
            </a:r>
          </a:p>
          <a:p>
            <a:endParaRPr lang="ru-RU" b="1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5030034" y="3157571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r>
              <a:rPr lang="ru-RU" b="1" dirty="0" smtClean="0"/>
              <a:t> СЛОЙ  </a:t>
            </a:r>
            <a:r>
              <a:rPr lang="ru-RU" b="1" u="sng" dirty="0" smtClean="0"/>
              <a:t>ГРУНТ</a:t>
            </a:r>
            <a:r>
              <a:rPr lang="ru-RU" b="1" dirty="0" smtClean="0"/>
              <a:t> (5-7 ММ.)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30034" y="3961576"/>
            <a:ext cx="4214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r>
              <a:rPr lang="ru-RU" dirty="0" smtClean="0"/>
              <a:t> </a:t>
            </a:r>
            <a:r>
              <a:rPr lang="ru-RU" b="1" dirty="0" smtClean="0"/>
              <a:t>СЛОЙ </a:t>
            </a:r>
            <a:r>
              <a:rPr lang="ru-RU" b="1" u="sng" dirty="0" smtClean="0"/>
              <a:t>НАКРЫВКА </a:t>
            </a:r>
            <a:r>
              <a:rPr lang="ru-RU" b="1" dirty="0" smtClean="0"/>
              <a:t>(3-5ММ.)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36347" y="3593240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ВЫСЫХАНИЕ</a:t>
            </a:r>
            <a:endParaRPr lang="ru-RU" dirty="0"/>
          </a:p>
        </p:txBody>
      </p:sp>
      <p:pic>
        <p:nvPicPr>
          <p:cNvPr id="3074" name="Picture 2" descr="http://www.ua.all-biz.info/img/catalog/small/50928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460712"/>
            <a:ext cx="1781181" cy="2203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/>
      <p:bldP spid="17" grpId="0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476672"/>
            <a:ext cx="6400800" cy="8972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Охрана труда при производстве штукатурных работ</a:t>
            </a:r>
            <a:endParaRPr lang="ru-RU" sz="28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040" y="2604641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2. Проверить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состояние рабочего места, подмостей, настила и при необходимости очистить их от мусора и остатков строительных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материалов.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214" y="2069213"/>
            <a:ext cx="3735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1. Надеть рабочую одежду.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5576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23678" y="3789040"/>
            <a:ext cx="795602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3. Соблюдая требования охраны труда штукатура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нельзя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выполнять штукатурные работы, на высоте находясь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на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табуретках, стульчиках, стремянках или тому подобных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подручных средствах, которые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могут опрокинуться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,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которые не обладают нормальной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устойчивостью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или которые имеют слишком малую площадь 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штукатуру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легко оступиться и упасть. В результате падения высока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вероятность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получения травмы. </a:t>
            </a:r>
          </a:p>
        </p:txBody>
      </p:sp>
    </p:spTree>
    <p:extLst>
      <p:ext uri="{BB962C8B-B14F-4D97-AF65-F5344CB8AC3E}">
        <p14:creationId xmlns:p14="http://schemas.microsoft.com/office/powerpoint/2010/main" val="134729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230</TotalTime>
  <Words>210</Words>
  <Application>Microsoft Office PowerPoint</Application>
  <PresentationFormat>Экран (4:3)</PresentationFormat>
  <Paragraphs>57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Georgia</vt:lpstr>
      <vt:lpstr>Trebuchet MS</vt:lpstr>
      <vt:lpstr>Воздушный поток</vt:lpstr>
      <vt:lpstr>Презентация PowerPoint</vt:lpstr>
      <vt:lpstr>Штукатурка</vt:lpstr>
      <vt:lpstr>Презентация PowerPoint</vt:lpstr>
      <vt:lpstr>ИНСТРУМЕНТЫ</vt:lpstr>
      <vt:lpstr>Презентация PowerPoint</vt:lpstr>
      <vt:lpstr>Презентация PowerPoint</vt:lpstr>
      <vt:lpstr>Презентация PowerPoint</vt:lpstr>
      <vt:lpstr>ТЕХНОЛОГИЯ ПРОИЗВОДСТВА ШТУКАТУРНЫХ РАБОТ </vt:lpstr>
      <vt:lpstr>Презентация PowerPoint</vt:lpstr>
      <vt:lpstr>1. Что такое штукатурка? 2. Для чего применяют штукатурку? 3. Какие материалы используют для штукатурных работ? 4. Технология штукатурных работ?</vt:lpstr>
      <vt:lpstr>Литература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Штукатурные работы</dc:title>
  <cp:lastModifiedBy>алсу лутфуллина</cp:lastModifiedBy>
  <cp:revision>39</cp:revision>
  <dcterms:modified xsi:type="dcterms:W3CDTF">2020-05-17T09:58:18Z</dcterms:modified>
</cp:coreProperties>
</file>